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10"/>
  </p:notesMasterIdLst>
  <p:handoutMasterIdLst>
    <p:handoutMasterId r:id="rId11"/>
  </p:handoutMasterIdLst>
  <p:sldIdLst>
    <p:sldId id="323" r:id="rId2"/>
    <p:sldId id="318" r:id="rId3"/>
    <p:sldId id="331" r:id="rId4"/>
    <p:sldId id="326" r:id="rId5"/>
    <p:sldId id="327" r:id="rId6"/>
    <p:sldId id="328" r:id="rId7"/>
    <p:sldId id="329" r:id="rId8"/>
    <p:sldId id="330" r:id="rId9"/>
  </p:sldIdLst>
  <p:sldSz cx="10058400" cy="7772400"/>
  <p:notesSz cx="7019925" cy="9305925"/>
  <p:custDataLst>
    <p:tags r:id="rId12"/>
  </p:custDataLst>
  <p:defaultTextStyle>
    <a:defPPr>
      <a:defRPr lang="en-US"/>
    </a:defPPr>
    <a:lvl1pPr algn="l" defTabSz="10145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506462" indent="-50648" algn="l" defTabSz="10145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1014500" indent="-102875" algn="l" defTabSz="10145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522538" indent="-155099" algn="l" defTabSz="10145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2030582" indent="-207329" algn="l" defTabSz="10145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79063" algn="l" defTabSz="911619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34874" algn="l" defTabSz="911619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190684" algn="l" defTabSz="911619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46495" algn="l" defTabSz="911619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3" autoAdjust="0"/>
    <p:restoredTop sz="75145" autoAdjust="0"/>
  </p:normalViewPr>
  <p:slideViewPr>
    <p:cSldViewPr>
      <p:cViewPr varScale="1">
        <p:scale>
          <a:sx n="62" d="100"/>
          <a:sy n="62" d="100"/>
        </p:scale>
        <p:origin x="-1710" y="-72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552"/>
    </p:cViewPr>
  </p:sorterViewPr>
  <p:notesViewPr>
    <p:cSldViewPr>
      <p:cViewPr varScale="1">
        <p:scale>
          <a:sx n="52" d="100"/>
          <a:sy n="52" d="100"/>
        </p:scale>
        <p:origin x="-2556" y="-9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2603" cy="464982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5734" y="0"/>
            <a:ext cx="3042603" cy="464982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 smtClean="0"/>
            </a:lvl1pPr>
          </a:lstStyle>
          <a:p>
            <a:pPr>
              <a:defRPr/>
            </a:pPr>
            <a:fld id="{FC87F331-509F-4BBC-A792-E2FBBD4AC92B}" type="datetimeFigureOut">
              <a:rPr lang="en-US"/>
              <a:pPr>
                <a:defRPr/>
              </a:pPr>
              <a:t>2/22/2019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9368"/>
            <a:ext cx="3042603" cy="464982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5734" y="8839368"/>
            <a:ext cx="3042603" cy="464982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99C75F6-5AC4-4C4E-A5BE-6B46418CB5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72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2603" cy="464982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5734" y="0"/>
            <a:ext cx="3042603" cy="464982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/>
            </a:lvl1pPr>
          </a:lstStyle>
          <a:p>
            <a:pPr>
              <a:defRPr/>
            </a:pPr>
            <a:fld id="{3F64247F-9600-4BA1-A437-284C1D6D1DBE}" type="datetimeFigureOut">
              <a:rPr lang="en-US"/>
              <a:pPr>
                <a:defRPr/>
              </a:pPr>
              <a:t>2/22/2019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0950" y="696913"/>
            <a:ext cx="4518025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70" rIns="91541" bIns="4577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9" y="4419684"/>
            <a:ext cx="5614668" cy="4187982"/>
          </a:xfrm>
          <a:prstGeom prst="rect">
            <a:avLst/>
          </a:prstGeom>
        </p:spPr>
        <p:txBody>
          <a:bodyPr vert="horz" lIns="91541" tIns="45770" rIns="91541" bIns="4577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39368"/>
            <a:ext cx="3042603" cy="464982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5734" y="8839368"/>
            <a:ext cx="3042603" cy="464982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>
              <a:defRPr sz="1200"/>
            </a:lvl1pPr>
          </a:lstStyle>
          <a:p>
            <a:pPr>
              <a:defRPr/>
            </a:pPr>
            <a:fld id="{1930282D-666B-4114-A8E4-6331216601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84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6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43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24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063" algn="l" defTabSz="911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874" algn="l" defTabSz="911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684" algn="l" defTabSz="911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495" algn="l" defTabSz="911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228600"/>
            <a:ext cx="2366963" cy="1828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376" indent="-2850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356" indent="-22867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698" indent="-22867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9651" indent="-22867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3435" indent="-2286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218" indent="-2286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002" indent="-2286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786" indent="-2286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55208E-1766-47BC-9424-762BFADDCB9D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Notes Placeholder 2"/>
          <p:cNvSpPr>
            <a:spLocks noGrp="1"/>
          </p:cNvSpPr>
          <p:nvPr>
            <p:ph type="body" idx="3"/>
          </p:nvPr>
        </p:nvSpPr>
        <p:spPr>
          <a:xfrm>
            <a:off x="234318" y="2156984"/>
            <a:ext cx="6707279" cy="219117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Instructor Guidance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7699" indent="-347699" eaLnBrk="1" hangingPunct="1">
              <a:buAutoNum type="alphaL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Purpose:  To have groups focus on the final requirements for the seminar. 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7699" indent="-347699" eaLnBrk="1" hangingPunct="1">
              <a:buAutoNum type="alphaL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Discussion: First groups discuss their reflective papers.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7699" indent="-347699" eaLnBrk="1" hangingPunct="1">
              <a:lnSpc>
                <a:spcPct val="110000"/>
              </a:lnSpc>
              <a:buFont typeface="+mj-lt"/>
              <a:buAutoNum type="alphaL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Question:  N/A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7699" indent="-347699" eaLnBrk="1" hangingPunct="1">
              <a:lnSpc>
                <a:spcPct val="110000"/>
              </a:lnSpc>
              <a:buFont typeface="+mj-lt"/>
              <a:buAutoNum type="alphaLcPeriod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Next Slide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Learning objectives. </a:t>
            </a:r>
          </a:p>
          <a:p>
            <a:pPr defTabSz="9284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8863" y="82550"/>
            <a:ext cx="2363787" cy="18272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9654-F643-4FBA-932D-6DF3175FE9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3"/>
          </p:nvPr>
        </p:nvSpPr>
        <p:spPr>
          <a:xfrm>
            <a:off x="152607" y="2059508"/>
            <a:ext cx="6714711" cy="2898253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1400" u="sng" dirty="0">
                <a:latin typeface="Times New Roman" panose="02020603050405020304" pitchFamily="18" charset="0"/>
                <a:cs typeface="Times New Roman" pitchFamily="18" charset="0"/>
              </a:rPr>
              <a:t>Instructor Guidance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3277" indent="-343277">
              <a:buFont typeface="Arial" pitchFamily="34" charset="0"/>
              <a:buAutoNum type="alphaL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Purpose:  To discuss the learning objectives of this session.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3277" indent="-343277">
              <a:buFont typeface="Arial" pitchFamily="34" charset="0"/>
              <a:buAutoNum type="alphaL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Discussion:  Address the objectives for the final assignment. 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3277" indent="-343277">
              <a:buFont typeface="Arial" pitchFamily="34" charset="0"/>
              <a:buAutoNum type="alphaL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Question:  Check to see if anyone has a question.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3277" indent="-343277">
              <a:buFont typeface="Arial" pitchFamily="34" charset="0"/>
              <a:buAutoNum type="alphaL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Next Slide:  Group reflective assignment.</a:t>
            </a:r>
          </a:p>
        </p:txBody>
      </p:sp>
    </p:spTree>
    <p:extLst>
      <p:ext uri="{BB962C8B-B14F-4D97-AF65-F5344CB8AC3E}">
        <p14:creationId xmlns:p14="http://schemas.microsoft.com/office/powerpoint/2010/main" val="106242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5375" y="919163"/>
            <a:ext cx="2363788" cy="18288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30282D-666B-4114-A8E4-63312166011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xmlns="" id="{7363F258-E584-4BF8-B4C9-9DCD0A0FE48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52607" y="2897709"/>
            <a:ext cx="6714711" cy="2898253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1400" u="sng" dirty="0">
                <a:latin typeface="Times New Roman" panose="02020603050405020304" pitchFamily="18" charset="0"/>
                <a:cs typeface="Times New Roman" pitchFamily="18" charset="0"/>
              </a:rPr>
              <a:t>Instructor Guidance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3277" indent="-343277">
              <a:buFont typeface="Arial" pitchFamily="34" charset="0"/>
              <a:buAutoNum type="alphaL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Purpose:  Video of a bad leader.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3277" indent="-343277">
              <a:buFont typeface="Arial" pitchFamily="34" charset="0"/>
              <a:buAutoNum type="alphaL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Discussion:  N/A. 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3277" indent="-343277">
              <a:buFont typeface="Arial" pitchFamily="34" charset="0"/>
              <a:buAutoNum type="alphaL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Question:  N/A.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3277" indent="-343277">
              <a:buFont typeface="Arial" pitchFamily="34" charset="0"/>
              <a:buAutoNum type="alphaL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Next Slide:  Group reflective assignment.</a:t>
            </a:r>
          </a:p>
        </p:txBody>
      </p:sp>
    </p:spTree>
    <p:extLst>
      <p:ext uri="{BB962C8B-B14F-4D97-AF65-F5344CB8AC3E}">
        <p14:creationId xmlns:p14="http://schemas.microsoft.com/office/powerpoint/2010/main" val="322539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27275" y="82550"/>
            <a:ext cx="2365375" cy="1827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558" indent="-2859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936" indent="-2287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511" indent="-2287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086" indent="-2287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6661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235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1809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385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62" eaLnBrk="1" hangingPunct="1"/>
            <a:fld id="{4D200598-76D6-4678-9EEE-F92059739F6E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defTabSz="913562" eaLnBrk="1" hangingPunct="1"/>
              <a:t>4</a:t>
            </a:fld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680" y="1999786"/>
            <a:ext cx="6702567" cy="2893053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pPr defTabSz="912248"/>
            <a:r>
              <a:rPr lang="en-US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Instructor Guidance:</a:t>
            </a: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 :  Groups share and discuss individual reflections.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Discussion:  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Key is to ensure each group member contributes.  It is through the individual contributions that we all learn and benefit.  Keep this activity to 30 minutes.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Each team needs to use a desk/laptop computer to build their presentation.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  Check to see if there are any lingering questions and stay around in case anyone wants to talk.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Slide:  Continue the group work shifting to building the group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8766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27275" y="82550"/>
            <a:ext cx="2365375" cy="1827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558" indent="-2859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936" indent="-2287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511" indent="-2287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086" indent="-2287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6661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235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1809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385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62" eaLnBrk="1" hangingPunct="1"/>
            <a:fld id="{4D200598-76D6-4678-9EEE-F92059739F6E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defTabSz="913562" eaLnBrk="1" hangingPunct="1"/>
              <a:t>5</a:t>
            </a:fld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680" y="1999786"/>
            <a:ext cx="6702567" cy="2677610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pPr defTabSz="912248"/>
            <a:r>
              <a:rPr lang="en-US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Instructor Guidance:</a:t>
            </a: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Purpose:  Shift emphasis to group presentation work.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Discussion:  Make sure everyone understands that this is a group activity.</a:t>
            </a:r>
          </a:p>
          <a:p>
            <a:pPr marL="850296" lvl="1" indent="-343277" defTabSz="912248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this part of the activity—building the presentation limited to 30 minutes.  Most will have started to build their presentation prior to this time.</a:t>
            </a:r>
          </a:p>
          <a:p>
            <a:pPr marL="850296" lvl="1" indent="-343277" defTabSz="912248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critical to keep groups presentations to around 10 minutes.</a:t>
            </a:r>
          </a:p>
          <a:p>
            <a:pPr marL="850296" lvl="1" indent="-343277" defTabSz="912248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use PowerPoint and then load their presentations into the computer.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834" indent="-343277" defTabSz="912248">
              <a:buFont typeface="+mj-lt"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  Circulate around the groups as they build their presentations.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834" indent="-343277" defTabSz="912248">
              <a:buFont typeface="+mj-lt"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Slide:  Group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1493790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27275" y="82550"/>
            <a:ext cx="2365375" cy="1827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558" indent="-2859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936" indent="-2287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511" indent="-2287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086" indent="-2287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6661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235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1809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385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62" eaLnBrk="1" hangingPunct="1"/>
            <a:fld id="{4D200598-76D6-4678-9EEE-F92059739F6E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defTabSz="913562" eaLnBrk="1" hangingPunct="1"/>
              <a:t>6</a:t>
            </a:fld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680" y="1999786"/>
            <a:ext cx="6702567" cy="2462166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pPr defTabSz="912248"/>
            <a:r>
              <a:rPr lang="en-US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Instructor Guidance:</a:t>
            </a: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 : Group Presentations.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Discussion:  Make sure everyone understands that this is the last activity.</a:t>
            </a:r>
          </a:p>
          <a:p>
            <a:pPr marL="850296" lvl="1" indent="-343277" defTabSz="912248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this part of the activity—delivering the presentation limited to around 10 minutes per group. </a:t>
            </a:r>
          </a:p>
          <a:p>
            <a:pPr marL="850296" lvl="1" indent="-343277" defTabSz="912248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whatever group order you think best.  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 N/A.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Slide:  Redo self introductions with a new attitude.</a:t>
            </a:r>
          </a:p>
        </p:txBody>
      </p:sp>
    </p:spTree>
    <p:extLst>
      <p:ext uri="{BB962C8B-B14F-4D97-AF65-F5344CB8AC3E}">
        <p14:creationId xmlns:p14="http://schemas.microsoft.com/office/powerpoint/2010/main" val="2111455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7275" y="82550"/>
            <a:ext cx="2365375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8678" y="1992584"/>
            <a:ext cx="6702569" cy="3422378"/>
          </a:xfrm>
        </p:spPr>
        <p:txBody>
          <a:bodyPr>
            <a:normAutofit lnSpcReduction="10000"/>
          </a:bodyPr>
          <a:lstStyle/>
          <a:p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 Guidance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763" indent="-342763">
              <a:buAutoNum type="alphaL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 To have all seminar members redo self-introductions.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63" indent="-342763">
              <a:buAutoNum type="alphaL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Discussion: </a:t>
            </a:r>
          </a:p>
          <a:p>
            <a:pPr marL="798376" lvl="1" indent="-342763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point of redoing the introduction is for each member to have an opportunity to show their new confidence and possibly what the seminar meant to them.</a:t>
            </a:r>
          </a:p>
          <a:p>
            <a:pPr marL="798376" lvl="1" indent="-342763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 should go first and set the example of the redo event.</a:t>
            </a:r>
          </a:p>
          <a:p>
            <a:pPr marL="798376" lvl="1" indent="-342763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each student stand up and address each bullet. (Which means ensure the slide stays up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)</a:t>
            </a:r>
          </a:p>
          <a:p>
            <a:pPr marL="798376" lvl="1" indent="-342763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Handout certificates as each person does their aha moment.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763" indent="-342763">
              <a:buFont typeface="+mj-lt"/>
              <a:buAutoNum type="alphaL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Question: N/A.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763" indent="-342763">
              <a:buFont typeface="+mj-lt"/>
              <a:buAutoNum type="alphaL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Next Slide: End of semester.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9654-F643-4FBA-932D-6DF3175FE9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06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27275" y="82550"/>
            <a:ext cx="2365375" cy="1827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558" indent="-2859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936" indent="-2287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511" indent="-2287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086" indent="-2287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6661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235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1809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385" indent="-228787" defTabSz="913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62" eaLnBrk="1" hangingPunct="1"/>
            <a:fld id="{4D200598-76D6-4678-9EEE-F92059739F6E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defTabSz="913562" eaLnBrk="1" hangingPunct="1"/>
              <a:t>8</a:t>
            </a:fld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680" y="1999786"/>
            <a:ext cx="6702567" cy="2677610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pPr defTabSz="912248"/>
            <a:r>
              <a:rPr lang="en-US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Instructor Guidance:</a:t>
            </a: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Purpose:  Signal end of seminar.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Discussion:  Provide a recap of the seminar.  This is instructor dependent.</a:t>
            </a:r>
          </a:p>
          <a:p>
            <a:pPr marL="850296" lvl="1" indent="-343277" defTabSz="912248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suggested during Session One, keep notes of key events and actions and then share at this time.</a:t>
            </a:r>
          </a:p>
          <a:p>
            <a:pPr marL="850296" lvl="1" indent="-343277" defTabSz="912248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that your seminar roster is completed and sent to the LLI, MCU.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  Check to see if there are any lingering questions and stick around in case anyone wants to talk.</a:t>
            </a:r>
            <a:b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28" indent="-342728" defTabSz="912248">
              <a:buFontTx/>
              <a:buAutoNum type="alphaLcPeriod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Slide:  N/A.</a:t>
            </a:r>
          </a:p>
        </p:txBody>
      </p:sp>
    </p:spTree>
    <p:extLst>
      <p:ext uri="{BB962C8B-B14F-4D97-AF65-F5344CB8AC3E}">
        <p14:creationId xmlns:p14="http://schemas.microsoft.com/office/powerpoint/2010/main" val="103468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2B0A8-7B9D-427A-A683-7A5DA024B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5346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F105A-6C94-4090-AF5B-6BAE86CAE68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D8532-CD8E-489D-A327-685C877CD7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234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373A0-0602-4FFA-9945-BA02805095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E3121-E398-4D40-BEEF-F4534A56862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313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271A3-CCFA-4001-980A-5DB1BC04279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F1BBA-E9B6-4CA3-93D0-C9BA88862B3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873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64CCC-59E4-4E3B-9435-9AFD73B7C4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EEE9-33BC-4FC6-BA44-AB98707CAD7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571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D46DA-6C3A-4666-8EFC-7A5E5A8262A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4172A-F46B-48B9-84A1-4600AE50CB5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95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FC89-B522-43E6-8CBD-4B1AB60829B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B5A14-13CF-4272-A6EA-8FA7E50FBF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668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2D5F3-EC61-44AE-9087-5A1DCF7346D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21735-FBAA-4DC8-9A6A-9B730283F5A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64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66376-D1C2-4550-8F7A-845387E9207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EC4CE-6265-4181-BAB2-B59B51B3C94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343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6109C-57F3-4834-A8D1-1B9852C09E2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59690-B638-423F-83CE-3668186E1D5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627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6ECA6-813F-43C2-93AB-CE4BE41BD80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E1B63-186F-4F4A-9C95-5BCD05F7391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641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2920" y="311256"/>
            <a:ext cx="90525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2920" y="1813560"/>
            <a:ext cx="90525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hangingPunct="0">
              <a:defRPr/>
            </a:pPr>
            <a:fld id="{761AA052-00CB-4ACD-8405-A52B33D225AB}" type="datetime1">
              <a:rPr lang="en-US">
                <a:solidFill>
                  <a:prstClr val="black">
                    <a:tint val="75000"/>
                  </a:prstClr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pPr defTabSz="914400" eaLnBrk="0" hangingPunct="0">
                <a:defRPr/>
              </a:pPr>
              <a:t>2/22/2019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hangingPunct="0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</a:defRPr>
            </a:lvl1pPr>
          </a:lstStyle>
          <a:p>
            <a:pPr defTabSz="914400" eaLnBrk="0" hangingPunct="0"/>
            <a:fld id="{B8CBF89D-B79D-4D47-90DA-E41647AC9346}" type="slidenum">
              <a:rPr lang="en-US" altLang="en-US">
                <a:latin typeface="Constantia" panose="02030602050306030303" pitchFamily="18" charset="0"/>
                <a:cs typeface="Arial" panose="020B0604020202020204" pitchFamily="34" charset="0"/>
              </a:rPr>
              <a:pPr defTabSz="914400" eaLnBrk="0" hangingPunct="0"/>
              <a:t>‹#›</a:t>
            </a:fld>
            <a:endParaRPr lang="en-US" altLang="en-US" dirty="0"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9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0941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188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2823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3764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059" indent="-3820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james.vanzummeren@usmc.mi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54380" y="406612"/>
            <a:ext cx="8633460" cy="1147868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 Teams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508760" y="5440680"/>
            <a:ext cx="7040880" cy="138176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Session Six 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Reflections on Lead Teams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011680" y="1600200"/>
            <a:ext cx="603504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23133"/>
            <a:ext cx="4072177" cy="2729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7239000"/>
            <a:ext cx="1335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Roman" pitchFamily="18" charset="0"/>
              </a:rPr>
              <a:t>S6-Jan 2019 v.2</a:t>
            </a:r>
          </a:p>
        </p:txBody>
      </p:sp>
    </p:spTree>
    <p:extLst>
      <p:ext uri="{BB962C8B-B14F-4D97-AF65-F5344CB8AC3E}">
        <p14:creationId xmlns:p14="http://schemas.microsoft.com/office/powerpoint/2010/main" val="22354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01340" y="777240"/>
            <a:ext cx="3771900" cy="6045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 defTabSz="1016937"/>
            <a:r>
              <a:rPr lang="en-US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AAAA-5BD5-4F82-8EB2-7F6E83913637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2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225" y="2590821"/>
            <a:ext cx="8458200" cy="2492716"/>
          </a:xfrm>
          <a:prstGeom prst="rect">
            <a:avLst/>
          </a:prstGeom>
          <a:noFill/>
        </p:spPr>
        <p:txBody>
          <a:bodyPr wrap="square" lIns="91172" tIns="45584" rIns="91172" bIns="45584" rtlCol="0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Identify concepts learned and collaborate to develop a group presentation.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2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Reflect on knowledge gained to enhance continuous self awareness and team leadership</a:t>
            </a:r>
          </a:p>
        </p:txBody>
      </p:sp>
    </p:spTree>
    <p:extLst>
      <p:ext uri="{BB962C8B-B14F-4D97-AF65-F5344CB8AC3E}">
        <p14:creationId xmlns:p14="http://schemas.microsoft.com/office/powerpoint/2010/main" val="38250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C585639-378A-48CD-ACF3-03E7D6F62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1735-FBAA-4DC8-9A6A-9B730283F5AF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4" name="Job Satisfaction Management Cli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16" y="1143000"/>
            <a:ext cx="10045384" cy="564611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011680" y="914400"/>
            <a:ext cx="603504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09800" y="228600"/>
            <a:ext cx="5619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Teams to Excellence</a:t>
            </a:r>
          </a:p>
        </p:txBody>
      </p:sp>
    </p:spTree>
    <p:extLst>
      <p:ext uri="{BB962C8B-B14F-4D97-AF65-F5344CB8AC3E}">
        <p14:creationId xmlns:p14="http://schemas.microsoft.com/office/powerpoint/2010/main" val="2947871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AAAA-5BD5-4F82-8EB2-7F6E83913637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4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01340" y="777240"/>
            <a:ext cx="3771900" cy="6045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 defTabSz="1016937"/>
            <a:r>
              <a:rPr lang="en-US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Team Activity (1)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1752600"/>
            <a:ext cx="8839200" cy="4401173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First: (Approximately 15-30 minutes)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039" indent="-457039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your groups, share your individual reflection paper that you completed last session: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963501" lvl="1" indent="-457039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From the content, what I learned from the course.</a:t>
            </a:r>
          </a:p>
          <a:p>
            <a:pPr marL="963501" lvl="1" indent="-457039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seminar teaching methodologies reinforced learning objectives best. </a:t>
            </a:r>
          </a:p>
          <a:p>
            <a:pPr marL="963501" lvl="1" indent="-457039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How will I apply the new knowledge to be a better leader. </a:t>
            </a:r>
          </a:p>
        </p:txBody>
      </p:sp>
    </p:spTree>
    <p:extLst>
      <p:ext uri="{BB962C8B-B14F-4D97-AF65-F5344CB8AC3E}">
        <p14:creationId xmlns:p14="http://schemas.microsoft.com/office/powerpoint/2010/main" val="3871110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AAAA-5BD5-4F82-8EB2-7F6E83913637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5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01340" y="777240"/>
            <a:ext cx="3771900" cy="6045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 defTabSz="1016937"/>
            <a:r>
              <a:rPr lang="en-US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Team Activity  (2)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68" y="1752600"/>
            <a:ext cx="8693232" cy="4831870"/>
          </a:xfrm>
          <a:prstGeom prst="rect">
            <a:avLst/>
          </a:prstGeom>
          <a:noFill/>
        </p:spPr>
        <p:txBody>
          <a:bodyPr wrap="square" lIns="91222" tIns="45610" rIns="91222" bIns="45610" rtlCol="0">
            <a:spAutoFit/>
          </a:bodyPr>
          <a:lstStyle/>
          <a:p>
            <a:pPr defTabSz="1016207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Second:</a:t>
            </a:r>
          </a:p>
          <a:p>
            <a:pPr defTabSz="1016207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Palatino Linotype"/>
            </a:endParaRPr>
          </a:p>
          <a:p>
            <a:pPr marL="457200" indent="-457200" defTabSz="101620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Palatino Linotype"/>
              </a:rPr>
              <a:t>Develop a group presentation by consolidating the individual reflections.</a:t>
            </a:r>
            <a:br>
              <a:rPr lang="en-US" sz="2800" dirty="0">
                <a:solidFill>
                  <a:prstClr val="black"/>
                </a:solidFill>
                <a:latin typeface="Palatino Linotype"/>
              </a:rPr>
            </a:br>
            <a:r>
              <a:rPr lang="en-US" sz="2800" dirty="0">
                <a:solidFill>
                  <a:prstClr val="black"/>
                </a:solidFill>
                <a:latin typeface="Palatino Linotype"/>
              </a:rPr>
              <a:t> </a:t>
            </a:r>
          </a:p>
          <a:p>
            <a:pPr marL="457200" indent="-457200" defTabSz="101620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Each group presentation will consist of three areas: </a:t>
            </a:r>
          </a:p>
          <a:p>
            <a:pPr defTabSz="1016207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	1. Knowledge gained from the course </a:t>
            </a:r>
          </a:p>
          <a:p>
            <a:pPr defTabSz="1016207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	2. Process that helped you learn and</a:t>
            </a:r>
          </a:p>
          <a:p>
            <a:pPr defTabSz="1016207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	3. How you will implement your learning</a:t>
            </a:r>
          </a:p>
          <a:p>
            <a:pPr defTabSz="1016207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Times New Roman"/>
            </a:endParaRPr>
          </a:p>
          <a:p>
            <a:pPr marL="457200" indent="-457200" defTabSz="101620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Use Desk/laptop to build presentation</a:t>
            </a:r>
          </a:p>
        </p:txBody>
      </p:sp>
    </p:spTree>
    <p:extLst>
      <p:ext uri="{BB962C8B-B14F-4D97-AF65-F5344CB8AC3E}">
        <p14:creationId xmlns:p14="http://schemas.microsoft.com/office/powerpoint/2010/main" val="7709533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AAAA-5BD5-4F82-8EB2-7F6E83913637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6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01340" y="777240"/>
            <a:ext cx="3771900" cy="6045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1870" tIns="50935" rIns="101870" bIns="50935" rtlCol="0" anchor="ctr"/>
          <a:lstStyle/>
          <a:p>
            <a:pPr algn="ctr" defTabSz="1016937"/>
            <a:r>
              <a:rPr lang="en-US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Team Activity  (3)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9528" y="2958628"/>
            <a:ext cx="7184472" cy="1384772"/>
          </a:xfrm>
          <a:prstGeom prst="rect">
            <a:avLst/>
          </a:prstGeom>
          <a:noFill/>
        </p:spPr>
        <p:txBody>
          <a:bodyPr wrap="square" lIns="91222" tIns="45610" rIns="91222" bIns="45610" rtlCol="0">
            <a:spAutoFit/>
          </a:bodyPr>
          <a:lstStyle/>
          <a:p>
            <a:pPr defTabSz="1016207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Third:</a:t>
            </a:r>
          </a:p>
          <a:p>
            <a:pPr defTabSz="1016207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Palatino Linotype"/>
            </a:endParaRPr>
          </a:p>
          <a:p>
            <a:pPr marL="457200" indent="-457200" defTabSz="101620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Palatino Linotype"/>
              </a:rPr>
              <a:t>Groups provide presentations. </a:t>
            </a:r>
          </a:p>
        </p:txBody>
      </p:sp>
    </p:spTree>
    <p:extLst>
      <p:ext uri="{BB962C8B-B14F-4D97-AF65-F5344CB8AC3E}">
        <p14:creationId xmlns:p14="http://schemas.microsoft.com/office/powerpoint/2010/main" val="24272228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5880" y="2908518"/>
            <a:ext cx="737616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02920" indent="-50292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50292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aha moment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this course was:</a:t>
            </a:r>
            <a:b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50292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And, that moment will influence my future by…?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43200" y="701040"/>
            <a:ext cx="4671060" cy="5867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8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New Introduction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AAAA-5BD5-4F82-8EB2-7F6E83913637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7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AAAA-5BD5-4F82-8EB2-7F6E83913637}" type="slidenum">
              <a:rPr lang="en-US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8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1143000"/>
            <a:ext cx="4437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Seminar Complete!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95" y="2209800"/>
            <a:ext cx="2210005" cy="2055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800600"/>
            <a:ext cx="5466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James I. Van Zummeren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james.vanzummeren@usmc.mil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2.24"/>
  <p:tag name="PPTVERSION" val="14"/>
  <p:tag name="TPOS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4258</TotalTime>
  <Words>216</Words>
  <Application>Microsoft Office PowerPoint</Application>
  <PresentationFormat>Custom</PresentationFormat>
  <Paragraphs>105</Paragraphs>
  <Slides>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Lead Teams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NMCI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manvanmm@gmail.com</dc:creator>
  <cp:lastModifiedBy>Marine Corps</cp:lastModifiedBy>
  <cp:revision>272</cp:revision>
  <cp:lastPrinted>2015-10-07T14:56:04Z</cp:lastPrinted>
  <dcterms:created xsi:type="dcterms:W3CDTF">2012-01-20T21:21:57Z</dcterms:created>
  <dcterms:modified xsi:type="dcterms:W3CDTF">2019-02-22T19:43:25Z</dcterms:modified>
</cp:coreProperties>
</file>